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0"/>
  </p:notesMasterIdLst>
  <p:handoutMasterIdLst>
    <p:handoutMasterId r:id="rId91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1026" r:id="rId31"/>
    <p:sldId id="995" r:id="rId32"/>
    <p:sldId id="996" r:id="rId33"/>
    <p:sldId id="844" r:id="rId34"/>
    <p:sldId id="997" r:id="rId35"/>
    <p:sldId id="998" r:id="rId36"/>
    <p:sldId id="999" r:id="rId37"/>
    <p:sldId id="1000" r:id="rId38"/>
    <p:sldId id="1001" r:id="rId39"/>
    <p:sldId id="1025" r:id="rId40"/>
    <p:sldId id="1003" r:id="rId41"/>
    <p:sldId id="1004" r:id="rId42"/>
    <p:sldId id="1005" r:id="rId43"/>
    <p:sldId id="1006" r:id="rId44"/>
    <p:sldId id="1007" r:id="rId45"/>
    <p:sldId id="1008" r:id="rId46"/>
    <p:sldId id="1009" r:id="rId47"/>
    <p:sldId id="1010" r:id="rId48"/>
    <p:sldId id="1011" r:id="rId49"/>
    <p:sldId id="1013" r:id="rId50"/>
    <p:sldId id="1014" r:id="rId51"/>
    <p:sldId id="1015" r:id="rId52"/>
    <p:sldId id="1027" r:id="rId53"/>
    <p:sldId id="1018" r:id="rId54"/>
    <p:sldId id="1019" r:id="rId55"/>
    <p:sldId id="1020" r:id="rId56"/>
    <p:sldId id="1021" r:id="rId57"/>
    <p:sldId id="1022" r:id="rId58"/>
    <p:sldId id="1023" r:id="rId59"/>
    <p:sldId id="1024" r:id="rId60"/>
    <p:sldId id="1028" r:id="rId61"/>
    <p:sldId id="1029" r:id="rId62"/>
    <p:sldId id="982" r:id="rId63"/>
    <p:sldId id="979" r:id="rId64"/>
    <p:sldId id="972" r:id="rId65"/>
    <p:sldId id="973" r:id="rId66"/>
    <p:sldId id="951" r:id="rId67"/>
    <p:sldId id="952" r:id="rId68"/>
    <p:sldId id="974" r:id="rId69"/>
    <p:sldId id="953" r:id="rId70"/>
    <p:sldId id="955" r:id="rId71"/>
    <p:sldId id="956" r:id="rId72"/>
    <p:sldId id="936" r:id="rId73"/>
    <p:sldId id="957" r:id="rId74"/>
    <p:sldId id="958" r:id="rId75"/>
    <p:sldId id="959" r:id="rId76"/>
    <p:sldId id="960" r:id="rId77"/>
    <p:sldId id="962" r:id="rId78"/>
    <p:sldId id="963" r:id="rId79"/>
    <p:sldId id="964" r:id="rId80"/>
    <p:sldId id="965" r:id="rId81"/>
    <p:sldId id="966" r:id="rId82"/>
    <p:sldId id="967" r:id="rId83"/>
    <p:sldId id="968" r:id="rId84"/>
    <p:sldId id="970" r:id="rId85"/>
    <p:sldId id="971" r:id="rId86"/>
    <p:sldId id="984" r:id="rId87"/>
    <p:sldId id="983" r:id="rId88"/>
    <p:sldId id="977" r:id="rId89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26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8" d="100"/>
          <a:sy n="58" d="100"/>
        </p:scale>
        <p:origin x="5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22.05.2023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22.05.2023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1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34BA-5FAD-4FA8-AB12-96D54109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7868-A260-49E3-A181-E665552D0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8216C-A796-4D99-8E1C-3419D9DAE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15C2F-B539-46F1-8D22-A683FC12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A12D-2CEF-480A-9018-C7781A63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8F1-8012-42C0-BBF2-81EA1840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2B18-5A0C-4077-A7C2-0B212C4D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751-3441-4F8E-A152-B61C1FB9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2669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E438-B506-4ED4-8CAD-B5699688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471E-3393-4188-800D-16455EC2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0841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A1AA-D0E0-4F1A-887D-7C2D3801B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6343-AAA8-41A0-9CE4-C610AC932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3776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63BF8-636D-4A34-9B3C-598DE85C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9020-AFD8-4479-8DD6-3F30DC7A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589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11A0-530F-4318-B1C9-077C3C99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9BD-DB88-4A91-BD1C-549AD77F1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289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84F1-EE3C-41AC-AE28-336100762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CB08-65E0-4416-8A0F-AF78229A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04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7C0-F3C0-4F92-8598-D1C8832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4733-0568-4E92-9BCA-B650CB9F2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02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F793-4786-4AFA-9C83-881B0418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FFD-E4E4-4305-A0CC-E92CAF05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7147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C6D3-E94B-4C5F-B6CC-A43857E7B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D03AF-CB5D-4065-ADA1-C6753CB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725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C4D4E-A2B2-4BAC-AF3A-3324FF44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F4467-1F24-4795-8935-BD4BF2983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3756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6F300-E362-41C0-8304-6D6C4448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D9BB-58C3-4805-BC71-84D44070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8E702-8181-4FB3-A84A-499C4EE50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1BF4-C03A-4C1A-A7A7-F7822D67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9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EF0D2-9A8D-424A-AC2E-F383A876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E519B-AC11-47FD-BEC2-93D7D2D4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9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D867D-D929-42A0-9CC1-16E64748A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4EFE-F9A0-4D52-A305-0377723B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9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CE5A4-A290-4E3B-A4F9-4DFF5D10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0BBFE-454F-4453-9DBA-0BDE79BE5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Чтобы узнать границы применимости </a:t>
            </a:r>
            <a:r>
              <a:rPr lang="en-US" dirty="0"/>
              <a:t>default’</a:t>
            </a:r>
            <a:r>
              <a:rPr lang="ru-RU" dirty="0" err="1"/>
              <a:t>ов</a:t>
            </a:r>
            <a:r>
              <a:rPr lang="ru-RU" dirty="0"/>
              <a:t> в </a:t>
            </a:r>
            <a:r>
              <a:rPr lang="en-US" dirty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Чтобы поймать ощущение «Так вот почему </a:t>
            </a:r>
            <a:r>
              <a:rPr lang="en-US" dirty="0"/>
              <a:t>…!</a:t>
            </a:r>
            <a:r>
              <a:rPr lang="ru-RU" dirty="0"/>
              <a:t>»</a:t>
            </a:r>
          </a:p>
          <a:p>
            <a:endParaRPr lang="en-US" dirty="0"/>
          </a:p>
          <a:p>
            <a:pPr lvl="2"/>
            <a:r>
              <a:rPr lang="ru-RU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67771-7491-4857-A4CD-44756BFB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Не все </a:t>
            </a:r>
            <a:r>
              <a:rPr lang="en-US" dirty="0"/>
              <a:t>O(1) </a:t>
            </a:r>
            <a:r>
              <a:rPr lang="ru-RU" dirty="0"/>
              <a:t>одинаковы</a:t>
            </a:r>
            <a:endParaRPr lang="en-US" dirty="0"/>
          </a:p>
          <a:p>
            <a:pPr lvl="2"/>
            <a:r>
              <a:rPr lang="en-US" dirty="0"/>
              <a:t>O(1) </a:t>
            </a:r>
            <a:r>
              <a:rPr lang="ru-RU" dirty="0"/>
              <a:t>может быть амортизированным</a:t>
            </a:r>
          </a:p>
          <a:p>
            <a:pPr lvl="2"/>
            <a:r>
              <a:rPr lang="ru-RU" dirty="0"/>
              <a:t>Амортизированное </a:t>
            </a:r>
            <a:r>
              <a:rPr lang="en-US" dirty="0"/>
              <a:t>O(1) </a:t>
            </a:r>
            <a:r>
              <a:rPr lang="ru-RU" dirty="0"/>
              <a:t>означает, что </a:t>
            </a:r>
            <a:r>
              <a:rPr lang="en-US" dirty="0"/>
              <a:t>N </a:t>
            </a:r>
            <a:r>
              <a:rPr lang="ru-RU" dirty="0"/>
              <a:t>операций всегда выполняются за </a:t>
            </a:r>
            <a:r>
              <a:rPr lang="en-US" dirty="0"/>
              <a:t>O(N)</a:t>
            </a:r>
            <a:endParaRPr lang="ru-RU" dirty="0"/>
          </a:p>
          <a:p>
            <a:endParaRPr lang="ru-RU" dirty="0"/>
          </a:p>
          <a:p>
            <a:pPr lvl="1"/>
            <a:r>
              <a:rPr lang="ru-RU" dirty="0"/>
              <a:t>Особенности применения </a:t>
            </a:r>
            <a:r>
              <a:rPr lang="en-US" dirty="0"/>
              <a:t>std::vector</a:t>
            </a:r>
          </a:p>
          <a:p>
            <a:pPr lvl="2"/>
            <a:r>
              <a:rPr lang="ru-RU" dirty="0"/>
              <a:t>Отдельные вызовы </a:t>
            </a:r>
            <a:r>
              <a:rPr lang="en-US" dirty="0" err="1"/>
              <a:t>push_back</a:t>
            </a:r>
            <a:r>
              <a:rPr lang="en-US" dirty="0"/>
              <a:t> </a:t>
            </a:r>
            <a:r>
              <a:rPr lang="ru-RU" dirty="0"/>
              <a:t>могут работать за </a:t>
            </a:r>
            <a:r>
              <a:rPr lang="en-US" dirty="0"/>
              <a:t>O(N)</a:t>
            </a:r>
          </a:p>
          <a:p>
            <a:pPr lvl="2"/>
            <a:r>
              <a:rPr lang="en-US" dirty="0" err="1"/>
              <a:t>push_back</a:t>
            </a:r>
            <a:r>
              <a:rPr lang="en-US" dirty="0"/>
              <a:t> </a:t>
            </a:r>
            <a:r>
              <a:rPr lang="ru-RU" b="1" dirty="0"/>
              <a:t>может</a:t>
            </a:r>
            <a:r>
              <a:rPr lang="ru-RU" dirty="0"/>
              <a:t> приводить к </a:t>
            </a:r>
            <a:r>
              <a:rPr lang="ru-RU" dirty="0" err="1"/>
              <a:t>инвалидации</a:t>
            </a:r>
            <a:r>
              <a:rPr lang="ru-RU" dirty="0"/>
              <a:t> ссылок, итераторов и указателей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5A73F-EB5E-4BD8-8604-CC525BC0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338FF-A942-47D8-857D-58A3B1B97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1BD0D-8CE9-434D-819E-350A44B73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32E310-85E4-4E3A-AE36-C880A607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3CE0A-8DA9-40A8-AEDE-ECB1B587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304F81-1335-4A04-B9CD-DF0A6F02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</a:t>
                </a:r>
                <a:r>
                  <a:rPr lang="ru-RU" dirty="0" err="1"/>
                  <a:t>бакетов</a:t>
                </a:r>
                <a:r>
                  <a:rPr lang="ru-RU" dirty="0"/>
                  <a:t> в</a:t>
                </a:r>
                <a:r>
                  <a:rPr lang="en-US" dirty="0"/>
                  <a:t> </a:t>
                </a:r>
                <a:r>
                  <a:rPr lang="ru-RU" dirty="0"/>
                  <a:t>хеш-таблице</a:t>
                </a:r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Load factor </a:t>
                </a:r>
                <a:r>
                  <a:rPr lang="ru-RU" dirty="0"/>
                  <a:t>задаёт среднюю длину цепочки в хеш-таблице</a:t>
                </a:r>
              </a:p>
              <a:p>
                <a:pPr lvl="2"/>
                <a:r>
                  <a:rPr lang="ru-RU" dirty="0"/>
                  <a:t>Если </a:t>
                </a:r>
                <a:r>
                  <a:rPr lang="en-US" dirty="0"/>
                  <a:t>load factor </a:t>
                </a:r>
                <a:r>
                  <a:rPr lang="ru-RU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цепочек не превышают </a:t>
            </a:r>
            <a:r>
              <a:rPr lang="ru-RU" dirty="0" err="1"/>
              <a:t>load_factor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float </a:t>
            </a:r>
            <a:r>
              <a:rPr lang="en-US" dirty="0" err="1"/>
              <a:t>load_factor</a:t>
            </a:r>
            <a:r>
              <a:rPr lang="en-US" dirty="0"/>
              <a:t>() – </a:t>
            </a:r>
            <a:r>
              <a:rPr lang="ru-RU" dirty="0"/>
              <a:t>возвращает текущее значение </a:t>
            </a:r>
            <a:r>
              <a:rPr lang="en-US" dirty="0"/>
              <a:t>load factor</a:t>
            </a:r>
          </a:p>
          <a:p>
            <a:pPr lvl="2"/>
            <a:r>
              <a:rPr lang="en-US" dirty="0"/>
              <a:t>float </a:t>
            </a:r>
            <a:r>
              <a:rPr lang="en-US" dirty="0" err="1"/>
              <a:t>max_load_factor</a:t>
            </a:r>
            <a:r>
              <a:rPr lang="en-US" dirty="0"/>
              <a:t>() – </a:t>
            </a:r>
            <a:r>
              <a:rPr lang="ru-RU" dirty="0"/>
              <a:t>возвращает значение </a:t>
            </a:r>
            <a:r>
              <a:rPr lang="en-US" dirty="0"/>
              <a:t>load factor, </a:t>
            </a:r>
            <a:r>
              <a:rPr lang="ru-RU" dirty="0"/>
              <a:t>при достижении которого выполняется рехеширование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max_load_factor</a:t>
            </a:r>
            <a:r>
              <a:rPr lang="en-US" dirty="0"/>
              <a:t>(float) — </a:t>
            </a:r>
            <a:r>
              <a:rPr lang="ru-RU" dirty="0"/>
              <a:t>позволяет задать пороговое значение </a:t>
            </a:r>
            <a:r>
              <a:rPr lang="en-US" dirty="0"/>
              <a:t>load factor</a:t>
            </a:r>
          </a:p>
          <a:p>
            <a:pPr marL="4037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Средняя длина цепочки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никогда не превосходит </a:t>
            </a:r>
            <a:r>
              <a:rPr lang="en-US" dirty="0" err="1"/>
              <a:t>max_load_factor</a:t>
            </a:r>
            <a:endParaRPr lang="en-US" dirty="0"/>
          </a:p>
          <a:p>
            <a:pPr lvl="2"/>
            <a:r>
              <a:rPr lang="ru-RU" dirty="0"/>
              <a:t>Поиск выполняется за длину цепочки, то есть в среднем за </a:t>
            </a:r>
            <a:r>
              <a:rPr lang="en-US" dirty="0"/>
              <a:t>O(</a:t>
            </a:r>
            <a:r>
              <a:rPr lang="en-US" dirty="0" err="1"/>
              <a:t>max_load_factor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max_load_factor</a:t>
            </a:r>
            <a:r>
              <a:rPr lang="en-US" dirty="0"/>
              <a:t> </a:t>
            </a:r>
            <a:r>
              <a:rPr lang="ru-RU" dirty="0"/>
              <a:t>не зависит от заполненности таблицы</a:t>
            </a:r>
          </a:p>
          <a:p>
            <a:pPr lvl="2"/>
            <a:r>
              <a:rPr lang="ru-RU" dirty="0"/>
              <a:t>Значит, время поиска не зависит от числа элементов в таблице</a:t>
            </a:r>
          </a:p>
          <a:p>
            <a:pPr lvl="2"/>
            <a:r>
              <a:rPr lang="ru-RU" dirty="0"/>
              <a:t>Значит,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 </a:t>
            </a:r>
            <a:r>
              <a:rPr lang="ru-RU" dirty="0"/>
              <a:t>в среднем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</a:t>
            </a:r>
            <a:r>
              <a:rPr lang="ru-RU" b="1" dirty="0"/>
              <a:t>всех</a:t>
            </a:r>
            <a:r>
              <a:rPr lang="ru-RU" dirty="0"/>
              <a:t> цепочек не превышают </a:t>
            </a:r>
            <a:r>
              <a:rPr lang="en-US" dirty="0"/>
              <a:t>max_</a:t>
            </a:r>
            <a:r>
              <a:rPr lang="ru-RU" dirty="0" err="1"/>
              <a:t>load_factor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6935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dirty="0"/>
              <a:t>При вставке иногда выполняется рехеширование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</a:t>
            </a:r>
            <a:r>
              <a:rPr lang="en-US" dirty="0" err="1"/>
              <a:t>unordered_set</a:t>
            </a:r>
            <a:r>
              <a:rPr lang="en-US" dirty="0"/>
              <a:t>::insert</a:t>
            </a:r>
            <a:endParaRPr lang="ru-RU" dirty="0"/>
          </a:p>
          <a:p>
            <a:pPr lvl="1"/>
            <a:r>
              <a:rPr lang="ru-RU" dirty="0"/>
              <a:t>работает за</a:t>
            </a:r>
            <a:r>
              <a:rPr lang="en-US" dirty="0"/>
              <a:t> </a:t>
            </a:r>
            <a:r>
              <a:rPr lang="ru-RU" dirty="0"/>
              <a:t>амортизированное </a:t>
            </a:r>
            <a:r>
              <a:rPr lang="en-US" dirty="0"/>
              <a:t>O(1)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AC9CF-7B65-40EB-BAEE-2D974B4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Не все </a:t>
            </a:r>
            <a:r>
              <a:rPr lang="en-US" dirty="0"/>
              <a:t>O(1) </a:t>
            </a:r>
            <a:r>
              <a:rPr lang="ru-RU" dirty="0"/>
              <a:t>одинаковы</a:t>
            </a:r>
            <a:endParaRPr lang="en-US" dirty="0"/>
          </a:p>
          <a:p>
            <a:pPr lvl="2"/>
            <a:r>
              <a:rPr lang="ru-RU" dirty="0"/>
              <a:t>Вставка, удаление и поиск работают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en-US" dirty="0"/>
              <a:t>O(1)</a:t>
            </a:r>
            <a:r>
              <a:rPr lang="ru-RU" dirty="0"/>
              <a:t> </a:t>
            </a:r>
            <a:r>
              <a:rPr lang="ru-RU" b="1" dirty="0"/>
              <a:t>в среднем</a:t>
            </a:r>
          </a:p>
          <a:p>
            <a:pPr lvl="2"/>
            <a:r>
              <a:rPr lang="ru-RU" dirty="0"/>
              <a:t>Это обеспечивается за счёт контроля </a:t>
            </a:r>
            <a:r>
              <a:rPr lang="en-US" dirty="0"/>
              <a:t>load factor</a:t>
            </a:r>
          </a:p>
          <a:p>
            <a:pPr lvl="2"/>
            <a:endParaRPr lang="en-US" dirty="0"/>
          </a:p>
          <a:p>
            <a:pPr lvl="1"/>
            <a:r>
              <a:rPr lang="ru-RU" dirty="0"/>
              <a:t>Особенности применения </a:t>
            </a:r>
            <a:r>
              <a:rPr lang="en-US" dirty="0"/>
              <a:t>std::</a:t>
            </a:r>
            <a:r>
              <a:rPr lang="en-US" dirty="0" err="1"/>
              <a:t>unordered_set</a:t>
            </a:r>
            <a:endParaRPr lang="en-US" dirty="0"/>
          </a:p>
          <a:p>
            <a:pPr lvl="2"/>
            <a:r>
              <a:rPr lang="ru-RU" dirty="0"/>
              <a:t>Отдельные вызовы </a:t>
            </a:r>
            <a:r>
              <a:rPr lang="en-US" dirty="0"/>
              <a:t>insert </a:t>
            </a:r>
            <a:r>
              <a:rPr lang="ru-RU" dirty="0"/>
              <a:t>могут работать за </a:t>
            </a:r>
            <a:r>
              <a:rPr lang="en-US" dirty="0"/>
              <a:t>O(N)</a:t>
            </a:r>
          </a:p>
          <a:p>
            <a:pPr lvl="2"/>
            <a:r>
              <a:rPr lang="en-US" dirty="0"/>
              <a:t>insert </a:t>
            </a:r>
            <a:r>
              <a:rPr lang="ru-RU" b="1" dirty="0"/>
              <a:t>может</a:t>
            </a:r>
            <a:r>
              <a:rPr lang="ru-RU" dirty="0"/>
              <a:t> приводить к </a:t>
            </a:r>
            <a:r>
              <a:rPr lang="ru-RU" dirty="0" err="1"/>
              <a:t>инвалидации</a:t>
            </a:r>
            <a:r>
              <a:rPr lang="en-US" dirty="0"/>
              <a:t> </a:t>
            </a:r>
            <a:r>
              <a:rPr lang="ru-RU" dirty="0"/>
              <a:t>итераторов</a:t>
            </a:r>
          </a:p>
        </p:txBody>
      </p:sp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pPr marL="36" lvl="1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flat_set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O(N)</a:t>
            </a:r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O(log N)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O(N)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95234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выборе контейнера всегда рассматривайте </a:t>
            </a:r>
            <a:r>
              <a:rPr lang="en-US" dirty="0"/>
              <a:t>default </a:t>
            </a:r>
            <a:r>
              <a:rPr lang="ru-RU" dirty="0"/>
              <a:t>в первую очередь</a:t>
            </a:r>
          </a:p>
          <a:p>
            <a:pPr lvl="2"/>
            <a:r>
              <a:rPr lang="ru-RU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Оценка </a:t>
            </a:r>
            <a:r>
              <a:rPr lang="en-US" dirty="0"/>
              <a:t>O(1) </a:t>
            </a:r>
            <a:r>
              <a:rPr lang="ru-RU" dirty="0"/>
              <a:t>означает, что время работы операции не зависит от размера входных данных</a:t>
            </a:r>
          </a:p>
          <a:p>
            <a:pPr lvl="2"/>
            <a:r>
              <a:rPr lang="ru-RU" dirty="0"/>
              <a:t>Понимание основ важно, чтобы создавать качественный код и ускорять запуск продуктов</a:t>
            </a:r>
          </a:p>
          <a:p>
            <a:pPr lvl="2"/>
            <a:r>
              <a:rPr lang="ru-RU" dirty="0"/>
              <a:t>Проявляйте здоровые интерес и любопытство, чтобы узнавать, как устроено то, чем вы пользуетесь</a:t>
            </a:r>
          </a:p>
          <a:p>
            <a:pPr lvl="2"/>
            <a:r>
              <a:rPr lang="ru-RU" dirty="0"/>
              <a:t>Это будет растить вашу квалификацию, а следовательно и счастье</a:t>
            </a:r>
          </a:p>
        </p:txBody>
      </p:sp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71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3F8B-409F-4E81-9492-354ECECE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AFF46-7E4A-4EB1-A04F-920B4D5E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7CECB-C71A-49C5-8CDE-B5CC91C5E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5C72F-8FB1-42C4-9F71-0E100E85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78053</TotalTime>
  <Words>2813</Words>
  <Application>Microsoft Office PowerPoint</Application>
  <PresentationFormat>Custom</PresentationFormat>
  <Paragraphs>574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Итоги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1853</cp:revision>
  <dcterms:created xsi:type="dcterms:W3CDTF">2014-09-09T08:22:07Z</dcterms:created>
  <dcterms:modified xsi:type="dcterms:W3CDTF">2023-05-22T20:01:41Z</dcterms:modified>
  <cp:category>presentation technology</cp:category>
</cp:coreProperties>
</file>